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HK Grotesk" panose="020B0604020202020204" charset="0"/>
      <p:regular r:id="rId28"/>
    </p:embeddedFont>
    <p:embeddedFont>
      <p:font typeface="HK Grotesk Bold" panose="020B0604020202020204" charset="0"/>
      <p:regular r:id="rId29"/>
    </p:embeddedFont>
    <p:embeddedFont>
      <p:font typeface="HK Grotesk Medium" panose="020B0604020202020204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5" d="100"/>
          <a:sy n="65" d="100"/>
        </p:scale>
        <p:origin x="1074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13.12.2023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首先我們選擇測試的遊戲是aimlab，Aimlab裡面有許多不同的射擊模式供使用者選擇，也正因為它的模式眾多，是足以應付市面上各種類型的射擊遊戲，因此我們選擇使用它來進行實驗。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透過yolov7官網所提供的模型以及程式碼，我們可以輕鬆地透過導入資料集，即可訓練出最佳的模型，也就是best.pt權重檔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048154" y="3634270"/>
            <a:ext cx="14191692" cy="107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7500">
                <a:solidFill>
                  <a:srgbClr val="3D291F"/>
                </a:solidFill>
                <a:latin typeface="HK Grotesk Bold"/>
                <a:ea typeface="HK Grotesk Bold"/>
              </a:rPr>
              <a:t>基於YOLOV7的自動射擊機器人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18281" y="5934284"/>
            <a:ext cx="7651438" cy="33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300">
                <a:solidFill>
                  <a:srgbClr val="3D291F"/>
                </a:solidFill>
                <a:latin typeface="HK Grotesk Medium"/>
                <a:ea typeface="HK Grotesk Medium"/>
              </a:rPr>
              <a:t>指導教授 :  張元翔教授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67792" y="7415782"/>
            <a:ext cx="12352415" cy="151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3D291F"/>
                </a:solidFill>
                <a:ea typeface="Lato"/>
              </a:rPr>
              <a:t>專題組員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3D291F"/>
                </a:solidFill>
                <a:latin typeface="Lato"/>
                <a:ea typeface="Lato"/>
              </a:rPr>
              <a:t>10927141  資訊四甲 黃詳諺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3D291F"/>
                </a:solidFill>
                <a:latin typeface="Lato"/>
                <a:ea typeface="Lato"/>
              </a:rPr>
              <a:t>10927143  資訊四甲 王胤迦</a:t>
            </a:r>
          </a:p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3D291F"/>
                </a:solidFill>
                <a:latin typeface="Lato"/>
                <a:ea typeface="Lato"/>
              </a:rPr>
              <a:t>10927144  資訊四甲 陳建成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13340513" y="1023532"/>
            <a:ext cx="16090" cy="8234758"/>
          </a:xfrm>
          <a:prstGeom prst="line">
            <a:avLst/>
          </a:prstGeom>
          <a:ln w="9525" cap="flat">
            <a:solidFill>
              <a:srgbClr val="3D291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0839475" y="1634576"/>
            <a:ext cx="5034256" cy="7038460"/>
          </a:xfrm>
          <a:custGeom>
            <a:avLst/>
            <a:gdLst/>
            <a:ahLst/>
            <a:cxnLst/>
            <a:rect l="l" t="t" r="r" b="b"/>
            <a:pathLst>
              <a:path w="5034256" h="7038460">
                <a:moveTo>
                  <a:pt x="0" y="0"/>
                </a:moveTo>
                <a:lnTo>
                  <a:pt x="5034256" y="0"/>
                </a:lnTo>
                <a:lnTo>
                  <a:pt x="5034256" y="7038459"/>
                </a:lnTo>
                <a:lnTo>
                  <a:pt x="0" y="7038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1066800"/>
            <a:ext cx="6475479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latin typeface="HK Grotesk Bold"/>
                <a:ea typeface="HK Grotesk Bold"/>
              </a:rPr>
              <a:t>研究方法--影像擷取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3271" y="4404569"/>
            <a:ext cx="8364068" cy="137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6"/>
              </a:lnSpc>
            </a:pPr>
            <a:r>
              <a:rPr lang="en-US" sz="3710">
                <a:solidFill>
                  <a:srgbClr val="3D291F"/>
                </a:solidFill>
                <a:latin typeface="HK Grotesk Bold"/>
                <a:ea typeface="HK Grotesk Bold"/>
              </a:rPr>
              <a:t>藉由Potplayer軟體</a:t>
            </a:r>
          </a:p>
          <a:p>
            <a:pPr algn="ctr">
              <a:lnSpc>
                <a:spcPts val="5566"/>
              </a:lnSpc>
            </a:pPr>
            <a:r>
              <a:rPr lang="en-US" sz="3710">
                <a:solidFill>
                  <a:srgbClr val="3D291F"/>
                </a:solidFill>
                <a:ea typeface="HK Grotesk Bold"/>
              </a:rPr>
              <a:t>可以設定影片須被裁切成多少影像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9153525" y="1641995"/>
            <a:ext cx="0" cy="6799300"/>
          </a:xfrm>
          <a:prstGeom prst="line">
            <a:avLst/>
          </a:prstGeom>
          <a:ln w="9525" cap="flat">
            <a:solidFill>
              <a:srgbClr val="3D291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3237740" y="2001048"/>
            <a:ext cx="11608908" cy="6226726"/>
          </a:xfrm>
          <a:custGeom>
            <a:avLst/>
            <a:gdLst/>
            <a:ahLst/>
            <a:cxnLst/>
            <a:rect l="l" t="t" r="r" b="b"/>
            <a:pathLst>
              <a:path w="11608908" h="6226726">
                <a:moveTo>
                  <a:pt x="0" y="0"/>
                </a:moveTo>
                <a:lnTo>
                  <a:pt x="11608907" y="0"/>
                </a:lnTo>
                <a:lnTo>
                  <a:pt x="11608907" y="6226727"/>
                </a:lnTo>
                <a:lnTo>
                  <a:pt x="0" y="6226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1066800"/>
            <a:ext cx="6475479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latin typeface="HK Grotesk Bold"/>
                <a:ea typeface="HK Grotesk Bold"/>
              </a:rPr>
              <a:t>研究方法--標記物件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66729" y="8336520"/>
            <a:ext cx="8364068" cy="137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6"/>
              </a:lnSpc>
            </a:pPr>
            <a:r>
              <a:rPr lang="en-US" sz="3710">
                <a:solidFill>
                  <a:srgbClr val="3D291F"/>
                </a:solidFill>
                <a:latin typeface="HK Grotesk Bold"/>
                <a:ea typeface="HK Grotesk Bold"/>
              </a:rPr>
              <a:t>使用LabelImg軟體  </a:t>
            </a:r>
          </a:p>
          <a:p>
            <a:pPr algn="ctr">
              <a:lnSpc>
                <a:spcPts val="5566"/>
              </a:lnSpc>
            </a:pPr>
            <a:r>
              <a:rPr lang="en-US" sz="3710">
                <a:solidFill>
                  <a:srgbClr val="3D291F"/>
                </a:solidFill>
                <a:ea typeface="HK Grotesk Bold"/>
              </a:rPr>
              <a:t>手動標記物件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4946325" y="2287899"/>
            <a:ext cx="8395349" cy="5711202"/>
          </a:xfrm>
          <a:custGeom>
            <a:avLst/>
            <a:gdLst/>
            <a:ahLst/>
            <a:cxnLst/>
            <a:rect l="l" t="t" r="r" b="b"/>
            <a:pathLst>
              <a:path w="8395349" h="5711202">
                <a:moveTo>
                  <a:pt x="0" y="0"/>
                </a:moveTo>
                <a:lnTo>
                  <a:pt x="8395350" y="0"/>
                </a:lnTo>
                <a:lnTo>
                  <a:pt x="8395350" y="5711202"/>
                </a:lnTo>
                <a:lnTo>
                  <a:pt x="0" y="571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2700000">
            <a:off x="4029954" y="5146416"/>
            <a:ext cx="1243330" cy="376107"/>
          </a:xfrm>
          <a:custGeom>
            <a:avLst/>
            <a:gdLst/>
            <a:ahLst/>
            <a:cxnLst/>
            <a:rect l="l" t="t" r="r" b="b"/>
            <a:pathLst>
              <a:path w="1243330" h="376107">
                <a:moveTo>
                  <a:pt x="0" y="0"/>
                </a:moveTo>
                <a:lnTo>
                  <a:pt x="1243330" y="0"/>
                </a:lnTo>
                <a:lnTo>
                  <a:pt x="1243330" y="376107"/>
                </a:lnTo>
                <a:lnTo>
                  <a:pt x="0" y="3761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1066800"/>
            <a:ext cx="6475479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latin typeface="HK Grotesk Bold"/>
                <a:ea typeface="HK Grotesk Bold"/>
              </a:rPr>
              <a:t>研究方法--標記物件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2515" y="5660390"/>
            <a:ext cx="5410448" cy="66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6"/>
              </a:lnSpc>
            </a:pPr>
            <a:r>
              <a:rPr lang="en-US" sz="3710">
                <a:solidFill>
                  <a:srgbClr val="000000"/>
                </a:solidFill>
                <a:ea typeface="HK Grotesk"/>
              </a:rPr>
              <a:t>物件的類別</a:t>
            </a:r>
          </a:p>
        </p:txBody>
      </p:sp>
      <p:sp>
        <p:nvSpPr>
          <p:cNvPr id="7" name="Freeform 7"/>
          <p:cNvSpPr/>
          <p:nvPr/>
        </p:nvSpPr>
        <p:spPr>
          <a:xfrm rot="-5400000">
            <a:off x="5590630" y="5944875"/>
            <a:ext cx="2537203" cy="767504"/>
          </a:xfrm>
          <a:custGeom>
            <a:avLst/>
            <a:gdLst/>
            <a:ahLst/>
            <a:cxnLst/>
            <a:rect l="l" t="t" r="r" b="b"/>
            <a:pathLst>
              <a:path w="2537203" h="767504">
                <a:moveTo>
                  <a:pt x="0" y="0"/>
                </a:moveTo>
                <a:lnTo>
                  <a:pt x="2537203" y="0"/>
                </a:lnTo>
                <a:lnTo>
                  <a:pt x="2537203" y="767504"/>
                </a:lnTo>
                <a:lnTo>
                  <a:pt x="0" y="7675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4354973" y="8233499"/>
            <a:ext cx="5776020" cy="66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6"/>
              </a:lnSpc>
              <a:spcBef>
                <a:spcPct val="0"/>
              </a:spcBef>
            </a:pPr>
            <a:r>
              <a:rPr lang="en-US" sz="3710">
                <a:solidFill>
                  <a:srgbClr val="000000"/>
                </a:solidFill>
                <a:latin typeface="HK Grotesk"/>
                <a:ea typeface="HK Grotesk"/>
              </a:rPr>
              <a:t>中心點X座標、中心點Y座標</a:t>
            </a:r>
          </a:p>
        </p:txBody>
      </p:sp>
      <p:sp>
        <p:nvSpPr>
          <p:cNvPr id="9" name="Freeform 9"/>
          <p:cNvSpPr/>
          <p:nvPr/>
        </p:nvSpPr>
        <p:spPr>
          <a:xfrm rot="-7601506">
            <a:off x="9890698" y="5874111"/>
            <a:ext cx="3005063" cy="909032"/>
          </a:xfrm>
          <a:custGeom>
            <a:avLst/>
            <a:gdLst/>
            <a:ahLst/>
            <a:cxnLst/>
            <a:rect l="l" t="t" r="r" b="b"/>
            <a:pathLst>
              <a:path w="3005063" h="909032">
                <a:moveTo>
                  <a:pt x="0" y="0"/>
                </a:moveTo>
                <a:lnTo>
                  <a:pt x="3005063" y="0"/>
                </a:lnTo>
                <a:lnTo>
                  <a:pt x="3005063" y="909032"/>
                </a:lnTo>
                <a:lnTo>
                  <a:pt x="0" y="909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1702259" y="8233499"/>
            <a:ext cx="4240857" cy="66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6"/>
              </a:lnSpc>
              <a:spcBef>
                <a:spcPct val="0"/>
              </a:spcBef>
            </a:pPr>
            <a:r>
              <a:rPr lang="en-US" sz="3710">
                <a:solidFill>
                  <a:srgbClr val="000000"/>
                </a:solidFill>
                <a:ea typeface="HK Grotesk"/>
              </a:rPr>
              <a:t>方框寬度、方框高度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5445135" y="1816088"/>
            <a:ext cx="7397730" cy="6788990"/>
          </a:xfrm>
          <a:custGeom>
            <a:avLst/>
            <a:gdLst/>
            <a:ahLst/>
            <a:cxnLst/>
            <a:rect l="l" t="t" r="r" b="b"/>
            <a:pathLst>
              <a:path w="7397730" h="6788990">
                <a:moveTo>
                  <a:pt x="0" y="0"/>
                </a:moveTo>
                <a:lnTo>
                  <a:pt x="7397730" y="0"/>
                </a:lnTo>
                <a:lnTo>
                  <a:pt x="7397730" y="6788991"/>
                </a:lnTo>
                <a:lnTo>
                  <a:pt x="0" y="67889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066800"/>
            <a:ext cx="6475479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latin typeface="HK Grotesk Bold"/>
                <a:ea typeface="HK Grotesk Bold"/>
              </a:rPr>
              <a:t>研究方法--標記物件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961966" y="9153525"/>
            <a:ext cx="8364068" cy="66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6"/>
              </a:lnSpc>
            </a:pPr>
            <a:r>
              <a:rPr lang="en-US" sz="3710">
                <a:solidFill>
                  <a:srgbClr val="3D291F"/>
                </a:solidFill>
                <a:latin typeface="HK Grotesk"/>
                <a:ea typeface="HK Grotesk"/>
              </a:rPr>
              <a:t> 資料集內部示意圖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5798225">
            <a:off x="6480851" y="6636994"/>
            <a:ext cx="2855005" cy="863639"/>
          </a:xfrm>
          <a:custGeom>
            <a:avLst/>
            <a:gdLst/>
            <a:ahLst/>
            <a:cxnLst/>
            <a:rect l="l" t="t" r="r" b="b"/>
            <a:pathLst>
              <a:path w="2855005" h="863639">
                <a:moveTo>
                  <a:pt x="0" y="0"/>
                </a:moveTo>
                <a:lnTo>
                  <a:pt x="2855005" y="0"/>
                </a:lnTo>
                <a:lnTo>
                  <a:pt x="2855005" y="863639"/>
                </a:lnTo>
                <a:lnTo>
                  <a:pt x="0" y="863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4225123">
            <a:off x="2620460" y="6689446"/>
            <a:ext cx="2937674" cy="888646"/>
          </a:xfrm>
          <a:custGeom>
            <a:avLst/>
            <a:gdLst/>
            <a:ahLst/>
            <a:cxnLst/>
            <a:rect l="l" t="t" r="r" b="b"/>
            <a:pathLst>
              <a:path w="2937674" h="888646">
                <a:moveTo>
                  <a:pt x="0" y="0"/>
                </a:moveTo>
                <a:lnTo>
                  <a:pt x="2937674" y="0"/>
                </a:lnTo>
                <a:lnTo>
                  <a:pt x="2937674" y="888647"/>
                </a:lnTo>
                <a:lnTo>
                  <a:pt x="0" y="888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-6081700">
            <a:off x="9623223" y="6262487"/>
            <a:ext cx="2375277" cy="1252419"/>
          </a:xfrm>
          <a:custGeom>
            <a:avLst/>
            <a:gdLst/>
            <a:ahLst/>
            <a:cxnLst/>
            <a:rect l="l" t="t" r="r" b="b"/>
            <a:pathLst>
              <a:path w="2375277" h="1252419">
                <a:moveTo>
                  <a:pt x="0" y="0"/>
                </a:moveTo>
                <a:lnTo>
                  <a:pt x="2375277" y="0"/>
                </a:lnTo>
                <a:lnTo>
                  <a:pt x="2375277" y="1252419"/>
                </a:lnTo>
                <a:lnTo>
                  <a:pt x="0" y="1252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 rot="6327541">
            <a:off x="10763114" y="2996772"/>
            <a:ext cx="1021961" cy="2438078"/>
          </a:xfrm>
          <a:custGeom>
            <a:avLst/>
            <a:gdLst/>
            <a:ahLst/>
            <a:cxnLst/>
            <a:rect l="l" t="t" r="r" b="b"/>
            <a:pathLst>
              <a:path w="1021961" h="2438078">
                <a:moveTo>
                  <a:pt x="0" y="0"/>
                </a:moveTo>
                <a:lnTo>
                  <a:pt x="1021961" y="0"/>
                </a:lnTo>
                <a:lnTo>
                  <a:pt x="1021961" y="2438078"/>
                </a:lnTo>
                <a:lnTo>
                  <a:pt x="0" y="24380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0" y="1066800"/>
            <a:ext cx="6475479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latin typeface="HK Grotesk Bold"/>
                <a:ea typeface="HK Grotesk Bold"/>
              </a:rPr>
              <a:t>研究方法--訓練模型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0019" y="5016907"/>
            <a:ext cx="16349281" cy="54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0"/>
              </a:lnSpc>
              <a:spcBef>
                <a:spcPct val="0"/>
              </a:spcBef>
            </a:pPr>
            <a:r>
              <a:rPr lang="en-US" sz="2993">
                <a:solidFill>
                  <a:srgbClr val="3D291F"/>
                </a:solidFill>
                <a:latin typeface="HK Grotesk Bold"/>
              </a:rPr>
              <a:t>python train.py --img-size 640 --batch 16 --epochs 300 --data data.yaml --weights yolov7.pt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691" y="8733246"/>
            <a:ext cx="3987883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3D291F"/>
                </a:solidFill>
                <a:latin typeface="HK Grotesk"/>
                <a:ea typeface="HK Grotesk"/>
              </a:rPr>
              <a:t>img後面的數字表示將影像指定為此大小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96572" y="8611974"/>
            <a:ext cx="4185907" cy="788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3D291F"/>
                </a:solidFill>
                <a:latin typeface="HK Grotesk"/>
                <a:ea typeface="HK Grotesk"/>
              </a:rPr>
              <a:t>batch size可以指定讓顯卡用多少內存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56850" y="7891628"/>
            <a:ext cx="3218736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3D291F"/>
                </a:solidFill>
                <a:latin typeface="HK Grotesk"/>
                <a:ea typeface="HK Grotesk"/>
              </a:rPr>
              <a:t>epochs表示訓練次數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06535" y="3322183"/>
            <a:ext cx="3191470" cy="49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3D291F"/>
                </a:solidFill>
                <a:latin typeface="HK Grotesk Bold"/>
                <a:ea typeface="HK Grotesk Bold"/>
              </a:rPr>
              <a:t>data指定配置的檔案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-1006138">
            <a:off x="1657960" y="1958910"/>
            <a:ext cx="1243330" cy="376107"/>
          </a:xfrm>
          <a:custGeom>
            <a:avLst/>
            <a:gdLst/>
            <a:ahLst/>
            <a:cxnLst/>
            <a:rect l="l" t="t" r="r" b="b"/>
            <a:pathLst>
              <a:path w="1243330" h="376107">
                <a:moveTo>
                  <a:pt x="0" y="0"/>
                </a:moveTo>
                <a:lnTo>
                  <a:pt x="1243330" y="0"/>
                </a:lnTo>
                <a:lnTo>
                  <a:pt x="1243330" y="376107"/>
                </a:lnTo>
                <a:lnTo>
                  <a:pt x="0" y="37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2929110" y="1933921"/>
            <a:ext cx="12429780" cy="6991751"/>
          </a:xfrm>
          <a:custGeom>
            <a:avLst/>
            <a:gdLst/>
            <a:ahLst/>
            <a:cxnLst/>
            <a:rect l="l" t="t" r="r" b="b"/>
            <a:pathLst>
              <a:path w="12429780" h="6991751">
                <a:moveTo>
                  <a:pt x="0" y="0"/>
                </a:moveTo>
                <a:lnTo>
                  <a:pt x="12429780" y="0"/>
                </a:lnTo>
                <a:lnTo>
                  <a:pt x="12429780" y="6991751"/>
                </a:lnTo>
                <a:lnTo>
                  <a:pt x="0" y="69917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9148762" y="1028695"/>
            <a:ext cx="9525" cy="8695126"/>
          </a:xfrm>
          <a:prstGeom prst="line">
            <a:avLst/>
          </a:prstGeom>
          <a:ln w="2857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1066800"/>
            <a:ext cx="7104958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latin typeface="HK Grotesk Bold"/>
                <a:ea typeface="HK Grotesk Bold"/>
              </a:rPr>
              <a:t>研究方法--計算偏移量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067323" y="2321911"/>
            <a:ext cx="3987883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3D291F"/>
                </a:solidFill>
                <a:latin typeface="HK Grotesk"/>
                <a:ea typeface="HK Grotesk"/>
              </a:rPr>
              <a:t>座標( 0, 0 )</a:t>
            </a:r>
          </a:p>
        </p:txBody>
      </p:sp>
      <p:sp>
        <p:nvSpPr>
          <p:cNvPr id="8" name="Freeform 8"/>
          <p:cNvSpPr/>
          <p:nvPr/>
        </p:nvSpPr>
        <p:spPr>
          <a:xfrm rot="8682807">
            <a:off x="9143178" y="840646"/>
            <a:ext cx="1243330" cy="376107"/>
          </a:xfrm>
          <a:custGeom>
            <a:avLst/>
            <a:gdLst/>
            <a:ahLst/>
            <a:cxnLst/>
            <a:rect l="l" t="t" r="r" b="b"/>
            <a:pathLst>
              <a:path w="1243330" h="376107">
                <a:moveTo>
                  <a:pt x="0" y="0"/>
                </a:moveTo>
                <a:lnTo>
                  <a:pt x="1243330" y="0"/>
                </a:lnTo>
                <a:lnTo>
                  <a:pt x="1243330" y="376108"/>
                </a:lnTo>
                <a:lnTo>
                  <a:pt x="0" y="37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56120" y="331615"/>
            <a:ext cx="3987883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3D291F"/>
                </a:solidFill>
                <a:latin typeface="HK Grotesk"/>
              </a:rPr>
              <a:t>X=1920/2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77659" y="5420272"/>
            <a:ext cx="16332682" cy="4762"/>
          </a:xfrm>
          <a:prstGeom prst="line">
            <a:avLst/>
          </a:prstGeom>
          <a:ln w="28575" cap="flat">
            <a:solidFill>
              <a:srgbClr val="5E17E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898374" y="207790"/>
            <a:ext cx="4381409" cy="1105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0"/>
              </a:lnSpc>
              <a:spcBef>
                <a:spcPct val="0"/>
              </a:spcBef>
            </a:pPr>
            <a:r>
              <a:rPr lang="en-US" sz="2993">
                <a:solidFill>
                  <a:srgbClr val="000000"/>
                </a:solidFill>
                <a:latin typeface="HK Grotesk Bold"/>
              </a:rPr>
              <a:t>GAME_WIDTH  = 1920</a:t>
            </a:r>
          </a:p>
          <a:p>
            <a:pPr>
              <a:lnSpc>
                <a:spcPts val="4490"/>
              </a:lnSpc>
              <a:spcBef>
                <a:spcPct val="0"/>
              </a:spcBef>
            </a:pPr>
            <a:r>
              <a:rPr lang="en-US" sz="2993">
                <a:solidFill>
                  <a:srgbClr val="000000"/>
                </a:solidFill>
                <a:latin typeface="HK Grotesk Bold"/>
              </a:rPr>
              <a:t>GAME_HEIGHT = 1080</a:t>
            </a:r>
          </a:p>
        </p:txBody>
      </p:sp>
      <p:sp>
        <p:nvSpPr>
          <p:cNvPr id="12" name="Freeform 12"/>
          <p:cNvSpPr/>
          <p:nvPr/>
        </p:nvSpPr>
        <p:spPr>
          <a:xfrm rot="-3554890">
            <a:off x="1008475" y="5925155"/>
            <a:ext cx="1243330" cy="376107"/>
          </a:xfrm>
          <a:custGeom>
            <a:avLst/>
            <a:gdLst/>
            <a:ahLst/>
            <a:cxnLst/>
            <a:rect l="l" t="t" r="r" b="b"/>
            <a:pathLst>
              <a:path w="1243330" h="376107">
                <a:moveTo>
                  <a:pt x="0" y="0"/>
                </a:moveTo>
                <a:lnTo>
                  <a:pt x="1243330" y="0"/>
                </a:lnTo>
                <a:lnTo>
                  <a:pt x="1243330" y="376107"/>
                </a:lnTo>
                <a:lnTo>
                  <a:pt x="0" y="37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-611061" y="6815670"/>
            <a:ext cx="3987883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3D291F"/>
                </a:solidFill>
                <a:latin typeface="HK Grotesk"/>
              </a:rPr>
              <a:t>Y=1080/2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1066800"/>
            <a:ext cx="6475479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latin typeface="HK Grotesk Bold"/>
                <a:ea typeface="HK Grotesk Bold"/>
              </a:rPr>
              <a:t>研究方法--實際射擊</a:t>
            </a:r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2974307" y="1929782"/>
            <a:ext cx="12339386" cy="6940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38427" y="4570166"/>
            <a:ext cx="15211146" cy="122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2"/>
              </a:lnSpc>
            </a:pPr>
            <a:r>
              <a:rPr lang="en-US" sz="8538">
                <a:solidFill>
                  <a:srgbClr val="3D291F"/>
                </a:solidFill>
                <a:ea typeface="HK Grotesk Bold"/>
              </a:rPr>
              <a:t>結果與討論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656453" y="1650533"/>
            <a:ext cx="10975094" cy="6985935"/>
          </a:xfrm>
          <a:custGeom>
            <a:avLst/>
            <a:gdLst/>
            <a:ahLst/>
            <a:cxnLst/>
            <a:rect l="l" t="t" r="r" b="b"/>
            <a:pathLst>
              <a:path w="10975094" h="6985935">
                <a:moveTo>
                  <a:pt x="0" y="0"/>
                </a:moveTo>
                <a:lnTo>
                  <a:pt x="10975094" y="0"/>
                </a:lnTo>
                <a:lnTo>
                  <a:pt x="10975094" y="6985934"/>
                </a:lnTo>
                <a:lnTo>
                  <a:pt x="0" y="6985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639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066800"/>
            <a:ext cx="4040392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ea typeface="HK Grotesk Bold"/>
              </a:rPr>
              <a:t>結果與討論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32993" y="9073833"/>
            <a:ext cx="12022014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>
                <a:solidFill>
                  <a:srgbClr val="3D291F"/>
                </a:solidFill>
                <a:ea typeface="HK Grotesk"/>
              </a:rPr>
              <a:t>在遊戲排行榜中可以得到第二名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3357770" y="2498096"/>
          <a:ext cx="11572460" cy="5858436"/>
        </p:xfrm>
        <a:graphic>
          <a:graphicData uri="http://schemas.openxmlformats.org/drawingml/2006/table">
            <a:tbl>
              <a:tblPr/>
              <a:tblGrid>
                <a:gridCol w="289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1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3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31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4609"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test1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test2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test3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4609"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  <a:ea typeface="HK Grotesk"/>
                        </a:rPr>
                        <a:t>  射擊間隔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  <a:ea typeface="HK Grotesk"/>
                        </a:rPr>
                        <a:t>  間隔0.001秒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  <a:ea typeface="HK Grotesk"/>
                        </a:rPr>
                        <a:t>  間隔0.005秒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  <a:ea typeface="HK Grotesk"/>
                        </a:rPr>
                        <a:t>  間隔0.5秒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4609"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  <a:ea typeface="HK Grotesk"/>
                        </a:rPr>
                        <a:t>  遊戲得分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139196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146739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26939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4609"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  <a:ea typeface="HK Grotesk"/>
                        </a:rPr>
                        <a:t>  命中率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100%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100%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099"/>
                        </a:lnSpc>
                        <a:defRPr/>
                      </a:pPr>
                      <a:endParaRPr lang="en-US" sz="1100"/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100%</a:t>
                      </a:r>
                    </a:p>
                    <a:p>
                      <a:pPr>
                        <a:lnSpc>
                          <a:spcPts val="1099"/>
                        </a:lnSpc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HK Grotesk"/>
                        </a:rPr>
                        <a:t>  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0" y="1066800"/>
            <a:ext cx="4040392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ea typeface="HK Grotesk Bold"/>
              </a:rPr>
              <a:t>結果與討論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38427" y="4570166"/>
            <a:ext cx="15211146" cy="122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2"/>
              </a:lnSpc>
            </a:pPr>
            <a:r>
              <a:rPr lang="en-US" sz="8538">
                <a:solidFill>
                  <a:srgbClr val="3D291F"/>
                </a:solidFill>
                <a:ea typeface="HK Grotesk Bold"/>
              </a:rPr>
              <a:t>摘要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38427" y="4570166"/>
            <a:ext cx="15211146" cy="122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2"/>
              </a:lnSpc>
            </a:pPr>
            <a:r>
              <a:rPr lang="en-US" sz="8538">
                <a:solidFill>
                  <a:srgbClr val="3D291F"/>
                </a:solidFill>
                <a:ea typeface="HK Grotesk Bold"/>
              </a:rPr>
              <a:t>未來展望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2963339" y="2065075"/>
            <a:ext cx="12361322" cy="6953243"/>
          </a:xfrm>
          <a:custGeom>
            <a:avLst/>
            <a:gdLst/>
            <a:ahLst/>
            <a:cxnLst/>
            <a:rect l="l" t="t" r="r" b="b"/>
            <a:pathLst>
              <a:path w="12361322" h="6953243">
                <a:moveTo>
                  <a:pt x="0" y="0"/>
                </a:moveTo>
                <a:lnTo>
                  <a:pt x="12361322" y="0"/>
                </a:lnTo>
                <a:lnTo>
                  <a:pt x="12361322" y="6953244"/>
                </a:lnTo>
                <a:lnTo>
                  <a:pt x="0" y="6953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0" y="1066800"/>
            <a:ext cx="4040392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ea typeface="HK Grotesk Bold"/>
              </a:rPr>
              <a:t>未來展望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85499" y="9197424"/>
            <a:ext cx="7639162" cy="276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  <a:spcBef>
                <a:spcPct val="0"/>
              </a:spcBef>
            </a:pPr>
            <a:r>
              <a:rPr lang="en-US" sz="1500">
                <a:solidFill>
                  <a:srgbClr val="3D291F"/>
                </a:solidFill>
                <a:latin typeface="HK Grotesk"/>
                <a:ea typeface="HK Grotesk"/>
              </a:rPr>
              <a:t>擷取自  https://blog.cronn.de/img/posts/yolo/yolodetection-predictions-valorant1.jpeg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AutoShape 3"/>
          <p:cNvSpPr/>
          <p:nvPr/>
        </p:nvSpPr>
        <p:spPr>
          <a:xfrm flipV="1">
            <a:off x="4758562" y="2876555"/>
            <a:ext cx="0" cy="5018205"/>
          </a:xfrm>
          <a:prstGeom prst="line">
            <a:avLst/>
          </a:prstGeom>
          <a:ln w="9525" cap="flat">
            <a:solidFill>
              <a:srgbClr val="3D291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1381928" y="3881189"/>
            <a:ext cx="6743743" cy="3008936"/>
            <a:chOff x="0" y="0"/>
            <a:chExt cx="8991657" cy="401191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/>
            <a:srcRect t="11024" b="11024"/>
            <a:stretch>
              <a:fillRect/>
            </a:stretch>
          </p:blipFill>
          <p:spPr>
            <a:xfrm>
              <a:off x="0" y="0"/>
              <a:ext cx="8991657" cy="4011915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10417609" y="2781305"/>
            <a:ext cx="6018100" cy="511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90"/>
              </a:lnSpc>
            </a:pPr>
            <a:r>
              <a:rPr lang="en-US" sz="2993">
                <a:solidFill>
                  <a:srgbClr val="3D291F"/>
                </a:solidFill>
                <a:ea typeface="HK Grotesk Bold"/>
              </a:rPr>
              <a:t>選擇測試的遊戲</a:t>
            </a:r>
          </a:p>
          <a:p>
            <a:pPr>
              <a:lnSpc>
                <a:spcPts val="4490"/>
              </a:lnSpc>
            </a:pPr>
            <a:endParaRPr lang="en-US" sz="2993">
              <a:solidFill>
                <a:srgbClr val="3D291F"/>
              </a:solidFill>
              <a:ea typeface="HK Grotesk Bold"/>
            </a:endParaRPr>
          </a:p>
          <a:p>
            <a:pPr>
              <a:lnSpc>
                <a:spcPts val="4490"/>
              </a:lnSpc>
            </a:pPr>
            <a:r>
              <a:rPr lang="en-US" sz="2993">
                <a:solidFill>
                  <a:srgbClr val="3D291F"/>
                </a:solidFill>
                <a:ea typeface="HK Grotesk Bold"/>
              </a:rPr>
              <a:t>建立訓練集</a:t>
            </a:r>
          </a:p>
          <a:p>
            <a:pPr>
              <a:lnSpc>
                <a:spcPts val="4490"/>
              </a:lnSpc>
            </a:pPr>
            <a:endParaRPr lang="en-US" sz="2993">
              <a:solidFill>
                <a:srgbClr val="3D291F"/>
              </a:solidFill>
              <a:ea typeface="HK Grotesk Bold"/>
            </a:endParaRPr>
          </a:p>
          <a:p>
            <a:pPr>
              <a:lnSpc>
                <a:spcPts val="4490"/>
              </a:lnSpc>
            </a:pPr>
            <a:r>
              <a:rPr lang="en-US" sz="2993">
                <a:solidFill>
                  <a:srgbClr val="3D291F"/>
                </a:solidFill>
                <a:ea typeface="HK Grotesk Bold"/>
              </a:rPr>
              <a:t>訓練模型</a:t>
            </a:r>
          </a:p>
          <a:p>
            <a:pPr>
              <a:lnSpc>
                <a:spcPts val="4490"/>
              </a:lnSpc>
            </a:pPr>
            <a:endParaRPr lang="en-US" sz="2993">
              <a:solidFill>
                <a:srgbClr val="3D291F"/>
              </a:solidFill>
              <a:ea typeface="HK Grotesk Bold"/>
            </a:endParaRPr>
          </a:p>
          <a:p>
            <a:pPr>
              <a:lnSpc>
                <a:spcPts val="4490"/>
              </a:lnSpc>
            </a:pPr>
            <a:r>
              <a:rPr lang="en-US" sz="2993">
                <a:solidFill>
                  <a:srgbClr val="3D291F"/>
                </a:solidFill>
                <a:ea typeface="HK Grotesk Bold"/>
              </a:rPr>
              <a:t>設計程式實現自動射擊</a:t>
            </a:r>
          </a:p>
          <a:p>
            <a:pPr>
              <a:lnSpc>
                <a:spcPts val="4490"/>
              </a:lnSpc>
            </a:pPr>
            <a:endParaRPr lang="en-US" sz="2993">
              <a:solidFill>
                <a:srgbClr val="3D291F"/>
              </a:solidFill>
              <a:ea typeface="HK Grotesk Bold"/>
            </a:endParaRPr>
          </a:p>
          <a:p>
            <a:pPr>
              <a:lnSpc>
                <a:spcPts val="4490"/>
              </a:lnSpc>
            </a:pPr>
            <a:r>
              <a:rPr lang="en-US" sz="2993">
                <a:solidFill>
                  <a:srgbClr val="3D291F"/>
                </a:solidFill>
                <a:ea typeface="HK Grotesk Bold"/>
              </a:rPr>
              <a:t>結果討論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066800"/>
            <a:ext cx="3394349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ea typeface="HK Grotesk Bold"/>
              </a:rPr>
              <a:t>摘要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38427" y="4570166"/>
            <a:ext cx="15211146" cy="122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2"/>
              </a:lnSpc>
            </a:pPr>
            <a:r>
              <a:rPr lang="en-US" sz="8538">
                <a:solidFill>
                  <a:srgbClr val="3D291F"/>
                </a:solidFill>
                <a:ea typeface="HK Grotesk Bold"/>
              </a:rPr>
              <a:t>研究動機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3297534" y="3825626"/>
            <a:ext cx="2448453" cy="2573933"/>
          </a:xfrm>
          <a:custGeom>
            <a:avLst/>
            <a:gdLst/>
            <a:ahLst/>
            <a:cxnLst/>
            <a:rect l="l" t="t" r="r" b="b"/>
            <a:pathLst>
              <a:path w="2448453" h="2573933">
                <a:moveTo>
                  <a:pt x="0" y="0"/>
                </a:moveTo>
                <a:lnTo>
                  <a:pt x="2448454" y="0"/>
                </a:lnTo>
                <a:lnTo>
                  <a:pt x="2448454" y="2573932"/>
                </a:lnTo>
                <a:lnTo>
                  <a:pt x="0" y="2573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 flipV="1">
            <a:off x="13857416" y="6399558"/>
            <a:ext cx="5560" cy="657506"/>
          </a:xfrm>
          <a:prstGeom prst="line">
            <a:avLst/>
          </a:prstGeom>
          <a:ln w="9525" cap="flat">
            <a:solidFill>
              <a:srgbClr val="3D291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AutoShape 5"/>
          <p:cNvSpPr/>
          <p:nvPr/>
        </p:nvSpPr>
        <p:spPr>
          <a:xfrm flipV="1">
            <a:off x="9216527" y="4025771"/>
            <a:ext cx="0" cy="3035195"/>
          </a:xfrm>
          <a:prstGeom prst="line">
            <a:avLst/>
          </a:prstGeom>
          <a:ln w="9525" cap="flat">
            <a:solidFill>
              <a:srgbClr val="3D291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047776" y="3825626"/>
            <a:ext cx="2326382" cy="2573933"/>
            <a:chOff x="0" y="0"/>
            <a:chExt cx="3101842" cy="343191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rcRect l="7746" r="7746"/>
            <a:stretch>
              <a:fillRect/>
            </a:stretch>
          </p:blipFill>
          <p:spPr>
            <a:xfrm>
              <a:off x="0" y="0"/>
              <a:ext cx="3101842" cy="343191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 flipH="1" flipV="1">
            <a:off x="4521761" y="6399558"/>
            <a:ext cx="5560" cy="661408"/>
          </a:xfrm>
          <a:prstGeom prst="line">
            <a:avLst/>
          </a:prstGeom>
          <a:ln w="9525" cap="flat">
            <a:solidFill>
              <a:srgbClr val="3D291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12699880" y="3825626"/>
            <a:ext cx="2326192" cy="2573933"/>
          </a:xfrm>
          <a:custGeom>
            <a:avLst/>
            <a:gdLst/>
            <a:ahLst/>
            <a:cxnLst/>
            <a:rect l="l" t="t" r="r" b="b"/>
            <a:pathLst>
              <a:path w="2326192" h="2573933">
                <a:moveTo>
                  <a:pt x="0" y="0"/>
                </a:moveTo>
                <a:lnTo>
                  <a:pt x="2326192" y="0"/>
                </a:lnTo>
                <a:lnTo>
                  <a:pt x="2326192" y="2573932"/>
                </a:lnTo>
                <a:lnTo>
                  <a:pt x="0" y="2573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0" y="1066800"/>
            <a:ext cx="3394349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ea typeface="HK Grotesk Bold"/>
              </a:rPr>
              <a:t>研究動機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28478" y="7716637"/>
            <a:ext cx="2846757" cy="39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2801">
                <a:solidFill>
                  <a:srgbClr val="3D291F"/>
                </a:solidFill>
                <a:ea typeface="HK Grotesk Medium"/>
              </a:rPr>
              <a:t>頂尖玩家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20801" y="7716637"/>
            <a:ext cx="3202571" cy="39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2801">
                <a:solidFill>
                  <a:srgbClr val="3D291F"/>
                </a:solidFill>
                <a:ea typeface="HK Grotesk Medium"/>
              </a:rPr>
              <a:t>遊戲體驗差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2765" y="7716684"/>
            <a:ext cx="3006873" cy="39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1"/>
              </a:lnSpc>
            </a:pPr>
            <a:r>
              <a:rPr lang="en-US" sz="2801">
                <a:solidFill>
                  <a:srgbClr val="3D291F"/>
                </a:solidFill>
                <a:ea typeface="HK Grotesk Medium"/>
              </a:rPr>
              <a:t>遊戲外掛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38427" y="4570166"/>
            <a:ext cx="15211146" cy="122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2"/>
              </a:lnSpc>
            </a:pPr>
            <a:r>
              <a:rPr lang="en-US" sz="8538">
                <a:solidFill>
                  <a:srgbClr val="3D291F"/>
                </a:solidFill>
                <a:ea typeface="HK Grotesk Bold"/>
              </a:rPr>
              <a:t>研究目的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2967038" y="1787528"/>
            <a:ext cx="12344400" cy="6705600"/>
          </a:xfrm>
          <a:custGeom>
            <a:avLst/>
            <a:gdLst/>
            <a:ahLst/>
            <a:cxnLst/>
            <a:rect l="l" t="t" r="r" b="b"/>
            <a:pathLst>
              <a:path w="9813907" h="5520323">
                <a:moveTo>
                  <a:pt x="0" y="0"/>
                </a:moveTo>
                <a:lnTo>
                  <a:pt x="9813908" y="0"/>
                </a:lnTo>
                <a:lnTo>
                  <a:pt x="9813908" y="5520323"/>
                </a:lnTo>
                <a:lnTo>
                  <a:pt x="0" y="55203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1066800"/>
            <a:ext cx="3394349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ea typeface="HK Grotesk Bold"/>
              </a:rPr>
              <a:t>研究目的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57204" y="8519369"/>
            <a:ext cx="8364068" cy="137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6"/>
              </a:lnSpc>
            </a:pPr>
            <a:r>
              <a:rPr lang="en-US" sz="3710">
                <a:solidFill>
                  <a:srgbClr val="3D291F"/>
                </a:solidFill>
                <a:latin typeface="HK Grotesk Bold"/>
                <a:ea typeface="HK Grotesk Bold"/>
              </a:rPr>
              <a:t>透過影像辨識的技術結合yolov7</a:t>
            </a:r>
          </a:p>
          <a:p>
            <a:pPr algn="ctr">
              <a:lnSpc>
                <a:spcPts val="5566"/>
              </a:lnSpc>
            </a:pPr>
            <a:r>
              <a:rPr lang="en-US" sz="3710">
                <a:solidFill>
                  <a:srgbClr val="3D291F"/>
                </a:solidFill>
                <a:ea typeface="HK Grotesk Bold"/>
              </a:rPr>
              <a:t>設計出能夠實現自動射擊目標的機器人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38427" y="4570166"/>
            <a:ext cx="15211146" cy="1222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92"/>
              </a:lnSpc>
            </a:pPr>
            <a:r>
              <a:rPr lang="en-US" sz="8538">
                <a:solidFill>
                  <a:srgbClr val="3D291F"/>
                </a:solidFill>
                <a:ea typeface="HK Grotesk Bold"/>
              </a:rPr>
              <a:t>研究方法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300134">
            <a:off x="16542618" y="7663779"/>
            <a:ext cx="1916345" cy="2823345"/>
          </a:xfrm>
          <a:custGeom>
            <a:avLst/>
            <a:gdLst/>
            <a:ahLst/>
            <a:cxnLst/>
            <a:rect l="l" t="t" r="r" b="b"/>
            <a:pathLst>
              <a:path w="1916345" h="2823345">
                <a:moveTo>
                  <a:pt x="0" y="0"/>
                </a:moveTo>
                <a:lnTo>
                  <a:pt x="1916345" y="0"/>
                </a:lnTo>
                <a:lnTo>
                  <a:pt x="1916345" y="2823344"/>
                </a:lnTo>
                <a:lnTo>
                  <a:pt x="0" y="28233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343300" y="3132196"/>
            <a:ext cx="6669602" cy="2289693"/>
            <a:chOff x="0" y="0"/>
            <a:chExt cx="5574932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74933" cy="1913890"/>
            </a:xfrm>
            <a:custGeom>
              <a:avLst/>
              <a:gdLst/>
              <a:ahLst/>
              <a:cxnLst/>
              <a:rect l="l" t="t" r="r" b="b"/>
              <a:pathLst>
                <a:path w="5574933" h="1913890">
                  <a:moveTo>
                    <a:pt x="545047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50473" y="0"/>
                  </a:lnTo>
                  <a:cubicBezTo>
                    <a:pt x="5519053" y="0"/>
                    <a:pt x="5574933" y="55880"/>
                    <a:pt x="5574933" y="124460"/>
                  </a:cubicBezTo>
                  <a:lnTo>
                    <a:pt x="5574933" y="1789430"/>
                  </a:lnTo>
                  <a:cubicBezTo>
                    <a:pt x="5574933" y="1858010"/>
                    <a:pt x="5519053" y="1913890"/>
                    <a:pt x="5450473" y="191389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796238" y="3614382"/>
            <a:ext cx="1230053" cy="1325322"/>
            <a:chOff x="0" y="0"/>
            <a:chExt cx="1640071" cy="1767096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/>
            <a:srcRect l="24012" r="24012"/>
            <a:stretch>
              <a:fillRect/>
            </a:stretch>
          </p:blipFill>
          <p:spPr>
            <a:xfrm>
              <a:off x="0" y="0"/>
              <a:ext cx="1640071" cy="1767096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2343300" y="5716603"/>
            <a:ext cx="6669602" cy="2289693"/>
            <a:chOff x="0" y="0"/>
            <a:chExt cx="5574932" cy="19138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74933" cy="1913890"/>
            </a:xfrm>
            <a:custGeom>
              <a:avLst/>
              <a:gdLst/>
              <a:ahLst/>
              <a:cxnLst/>
              <a:rect l="l" t="t" r="r" b="b"/>
              <a:pathLst>
                <a:path w="5574933" h="1913890">
                  <a:moveTo>
                    <a:pt x="545047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50473" y="0"/>
                  </a:lnTo>
                  <a:cubicBezTo>
                    <a:pt x="5519053" y="0"/>
                    <a:pt x="5574933" y="55880"/>
                    <a:pt x="5574933" y="124460"/>
                  </a:cubicBezTo>
                  <a:lnTo>
                    <a:pt x="5574933" y="1789430"/>
                  </a:lnTo>
                  <a:cubicBezTo>
                    <a:pt x="5574933" y="1858010"/>
                    <a:pt x="5519053" y="1913890"/>
                    <a:pt x="5450473" y="191389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96238" y="6198788"/>
            <a:ext cx="1230053" cy="1325322"/>
            <a:chOff x="0" y="0"/>
            <a:chExt cx="1640071" cy="176709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21994" r="21994"/>
            <a:stretch>
              <a:fillRect/>
            </a:stretch>
          </p:blipFill>
          <p:spPr>
            <a:xfrm>
              <a:off x="0" y="0"/>
              <a:ext cx="1640071" cy="1767096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9393902" y="5716603"/>
            <a:ext cx="6669602" cy="2289693"/>
            <a:chOff x="0" y="0"/>
            <a:chExt cx="5574932" cy="19138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74933" cy="1913890"/>
            </a:xfrm>
            <a:custGeom>
              <a:avLst/>
              <a:gdLst/>
              <a:ahLst/>
              <a:cxnLst/>
              <a:rect l="l" t="t" r="r" b="b"/>
              <a:pathLst>
                <a:path w="5574933" h="1913890">
                  <a:moveTo>
                    <a:pt x="545047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50473" y="0"/>
                  </a:lnTo>
                  <a:cubicBezTo>
                    <a:pt x="5519053" y="0"/>
                    <a:pt x="5574933" y="55880"/>
                    <a:pt x="5574933" y="124460"/>
                  </a:cubicBezTo>
                  <a:lnTo>
                    <a:pt x="5574933" y="1789430"/>
                  </a:lnTo>
                  <a:cubicBezTo>
                    <a:pt x="5574933" y="1858010"/>
                    <a:pt x="5519053" y="1913890"/>
                    <a:pt x="5450473" y="191389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46840" y="6198788"/>
            <a:ext cx="1230053" cy="1325322"/>
            <a:chOff x="0" y="0"/>
            <a:chExt cx="1640071" cy="1767096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/>
            <a:srcRect l="7589" r="7589"/>
            <a:stretch>
              <a:fillRect/>
            </a:stretch>
          </p:blipFill>
          <p:spPr>
            <a:xfrm>
              <a:off x="0" y="0"/>
              <a:ext cx="1640071" cy="1767096"/>
            </a:xfrm>
            <a:prstGeom prst="rect">
              <a:avLst/>
            </a:prstGeom>
          </p:spPr>
        </p:pic>
      </p:grpSp>
      <p:grpSp>
        <p:nvGrpSpPr>
          <p:cNvPr id="15" name="Group 15"/>
          <p:cNvGrpSpPr/>
          <p:nvPr/>
        </p:nvGrpSpPr>
        <p:grpSpPr>
          <a:xfrm>
            <a:off x="9393902" y="3132196"/>
            <a:ext cx="6669602" cy="2289693"/>
            <a:chOff x="0" y="0"/>
            <a:chExt cx="5574932" cy="19138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74933" cy="1913890"/>
            </a:xfrm>
            <a:custGeom>
              <a:avLst/>
              <a:gdLst/>
              <a:ahLst/>
              <a:cxnLst/>
              <a:rect l="l" t="t" r="r" b="b"/>
              <a:pathLst>
                <a:path w="5574933" h="1913890">
                  <a:moveTo>
                    <a:pt x="5450472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450473" y="0"/>
                  </a:lnTo>
                  <a:cubicBezTo>
                    <a:pt x="5519053" y="0"/>
                    <a:pt x="5574933" y="55880"/>
                    <a:pt x="5574933" y="124460"/>
                  </a:cubicBezTo>
                  <a:lnTo>
                    <a:pt x="5574933" y="1789430"/>
                  </a:lnTo>
                  <a:cubicBezTo>
                    <a:pt x="5574933" y="1858010"/>
                    <a:pt x="5519053" y="1913890"/>
                    <a:pt x="5450473" y="191389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46840" y="3614382"/>
            <a:ext cx="1230053" cy="1325322"/>
            <a:chOff x="0" y="0"/>
            <a:chExt cx="1640071" cy="1767096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/>
            <a:srcRect l="3594" r="3594"/>
            <a:stretch>
              <a:fillRect/>
            </a:stretch>
          </p:blipFill>
          <p:spPr>
            <a:xfrm>
              <a:off x="0" y="0"/>
              <a:ext cx="1640071" cy="1767096"/>
            </a:xfrm>
            <a:prstGeom prst="rect">
              <a:avLst/>
            </a:prstGeom>
          </p:spPr>
        </p:pic>
      </p:grpSp>
      <p:sp>
        <p:nvSpPr>
          <p:cNvPr id="19" name="TextBox 19"/>
          <p:cNvSpPr txBox="1"/>
          <p:nvPr/>
        </p:nvSpPr>
        <p:spPr>
          <a:xfrm>
            <a:off x="0" y="1066800"/>
            <a:ext cx="3394349" cy="720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3D291F"/>
                </a:solidFill>
                <a:ea typeface="HK Grotesk Bold"/>
              </a:rPr>
              <a:t>研究方法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957204" y="8519369"/>
            <a:ext cx="8364068" cy="668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6"/>
              </a:lnSpc>
            </a:pPr>
            <a:r>
              <a:rPr lang="en-US" sz="3710">
                <a:solidFill>
                  <a:srgbClr val="3D291F"/>
                </a:solidFill>
                <a:ea typeface="HK Grotesk Bold"/>
              </a:rPr>
              <a:t>所使用的工具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404472" y="3843938"/>
            <a:ext cx="2696909" cy="39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9"/>
              </a:lnSpc>
            </a:pPr>
            <a:r>
              <a:rPr lang="en-US" sz="2654">
                <a:solidFill>
                  <a:srgbClr val="3D291F"/>
                </a:solidFill>
                <a:latin typeface="HK Grotesk Medium"/>
              </a:rPr>
              <a:t>YOLOV7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04472" y="4306389"/>
            <a:ext cx="4106218" cy="41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7"/>
              </a:lnSpc>
            </a:pPr>
            <a:r>
              <a:rPr lang="en-US" sz="2211">
                <a:solidFill>
                  <a:srgbClr val="3D291F"/>
                </a:solidFill>
                <a:ea typeface="Lato"/>
              </a:rPr>
              <a:t>用於訓練模型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404472" y="6428344"/>
            <a:ext cx="2696909" cy="39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9"/>
              </a:lnSpc>
            </a:pPr>
            <a:r>
              <a:rPr lang="en-US" sz="2654">
                <a:solidFill>
                  <a:srgbClr val="3D291F"/>
                </a:solidFill>
                <a:latin typeface="HK Grotesk Medium"/>
              </a:rPr>
              <a:t>Pytorch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404472" y="6890795"/>
            <a:ext cx="5692219" cy="834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7"/>
              </a:lnSpc>
            </a:pPr>
            <a:r>
              <a:rPr lang="en-US" sz="2211">
                <a:solidFill>
                  <a:srgbClr val="3D291F"/>
                </a:solidFill>
                <a:latin typeface="Lato"/>
                <a:ea typeface="Lato"/>
              </a:rPr>
              <a:t>利用Pytorch框架安裝CUDA、</a:t>
            </a:r>
          </a:p>
          <a:p>
            <a:pPr>
              <a:lnSpc>
                <a:spcPts val="3317"/>
              </a:lnSpc>
            </a:pPr>
            <a:r>
              <a:rPr lang="en-US" sz="2211">
                <a:solidFill>
                  <a:srgbClr val="3D291F"/>
                </a:solidFill>
                <a:latin typeface="Lato"/>
              </a:rPr>
              <a:t>Torchvision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455074" y="6428344"/>
            <a:ext cx="2696909" cy="39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9"/>
              </a:lnSpc>
            </a:pPr>
            <a:r>
              <a:rPr lang="en-US" sz="2654">
                <a:solidFill>
                  <a:srgbClr val="3D291F"/>
                </a:solidFill>
                <a:latin typeface="HK Grotesk Medium"/>
              </a:rPr>
              <a:t>labelImg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55074" y="6890795"/>
            <a:ext cx="4106218" cy="41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7"/>
              </a:lnSpc>
            </a:pPr>
            <a:r>
              <a:rPr lang="en-US" sz="2211">
                <a:solidFill>
                  <a:srgbClr val="3D291F"/>
                </a:solidFill>
                <a:ea typeface="Lato"/>
              </a:rPr>
              <a:t>用於標記訓練集中圖片的座標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436024" y="3843938"/>
            <a:ext cx="2696909" cy="392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19"/>
              </a:lnSpc>
            </a:pPr>
            <a:r>
              <a:rPr lang="en-US" sz="2654">
                <a:solidFill>
                  <a:srgbClr val="3D291F"/>
                </a:solidFill>
                <a:latin typeface="HK Grotesk Medium"/>
              </a:rPr>
              <a:t>Potplayer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455074" y="4306389"/>
            <a:ext cx="4106218" cy="41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17"/>
              </a:lnSpc>
            </a:pPr>
            <a:r>
              <a:rPr lang="en-US" sz="2211">
                <a:solidFill>
                  <a:srgbClr val="3D291F"/>
                </a:solidFill>
                <a:ea typeface="Lato"/>
              </a:rPr>
              <a:t>用於取得資料集的數據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252</Words>
  <Application>Microsoft Office PowerPoint</Application>
  <PresentationFormat>自訂</PresentationFormat>
  <Paragraphs>121</Paragraphs>
  <Slides>21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Calibri</vt:lpstr>
      <vt:lpstr>Arial</vt:lpstr>
      <vt:lpstr>HK Grotesk</vt:lpstr>
      <vt:lpstr>HK Grotesk Bold</vt:lpstr>
      <vt:lpstr>Lato</vt:lpstr>
      <vt:lpstr>HK Grotesk Medium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Neutral &amp; Minimalist Company Profile Presentation</dc:title>
  <cp:lastModifiedBy>詳諺 黃</cp:lastModifiedBy>
  <cp:revision>3</cp:revision>
  <dcterms:created xsi:type="dcterms:W3CDTF">2006-08-16T00:00:00Z</dcterms:created>
  <dcterms:modified xsi:type="dcterms:W3CDTF">2023-12-13T15:47:27Z</dcterms:modified>
  <dc:identifier>DAF0YUPLJoQ</dc:identifier>
</cp:coreProperties>
</file>